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7" r:id="rId2"/>
    <p:sldMasterId id="2147483703" r:id="rId3"/>
    <p:sldMasterId id="2147483729" r:id="rId4"/>
    <p:sldMasterId id="2147483759" r:id="rId5"/>
    <p:sldMasterId id="2147483774" r:id="rId6"/>
    <p:sldMasterId id="2147483785" r:id="rId7"/>
  </p:sldMasterIdLst>
  <p:notesMasterIdLst>
    <p:notesMasterId r:id="rId49"/>
  </p:notesMasterIdLst>
  <p:handoutMasterIdLst>
    <p:handoutMasterId r:id="rId50"/>
  </p:handoutMasterIdLst>
  <p:sldIdLst>
    <p:sldId id="256" r:id="rId8"/>
    <p:sldId id="514" r:id="rId9"/>
    <p:sldId id="590" r:id="rId10"/>
    <p:sldId id="592" r:id="rId11"/>
    <p:sldId id="594" r:id="rId12"/>
    <p:sldId id="593" r:id="rId13"/>
    <p:sldId id="484" r:id="rId14"/>
    <p:sldId id="465" r:id="rId15"/>
    <p:sldId id="486" r:id="rId16"/>
    <p:sldId id="504" r:id="rId17"/>
    <p:sldId id="502" r:id="rId18"/>
    <p:sldId id="552" r:id="rId19"/>
    <p:sldId id="518" r:id="rId20"/>
    <p:sldId id="531" r:id="rId21"/>
    <p:sldId id="532" r:id="rId22"/>
    <p:sldId id="460" r:id="rId23"/>
    <p:sldId id="533" r:id="rId24"/>
    <p:sldId id="596" r:id="rId25"/>
    <p:sldId id="543" r:id="rId26"/>
    <p:sldId id="534" r:id="rId27"/>
    <p:sldId id="565" r:id="rId28"/>
    <p:sldId id="569" r:id="rId29"/>
    <p:sldId id="563" r:id="rId30"/>
    <p:sldId id="540" r:id="rId31"/>
    <p:sldId id="542" r:id="rId32"/>
    <p:sldId id="559" r:id="rId33"/>
    <p:sldId id="548" r:id="rId34"/>
    <p:sldId id="555" r:id="rId35"/>
    <p:sldId id="557" r:id="rId36"/>
    <p:sldId id="561" r:id="rId37"/>
    <p:sldId id="562" r:id="rId38"/>
    <p:sldId id="546" r:id="rId39"/>
    <p:sldId id="516" r:id="rId40"/>
    <p:sldId id="553" r:id="rId41"/>
    <p:sldId id="554" r:id="rId42"/>
    <p:sldId id="547" r:id="rId43"/>
    <p:sldId id="529" r:id="rId44"/>
    <p:sldId id="424" r:id="rId45"/>
    <p:sldId id="575" r:id="rId46"/>
    <p:sldId id="595" r:id="rId47"/>
    <p:sldId id="519" r:id="rId48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12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F6556-3B3F-4A35-92AE-C6CF0950A0FB}" type="datetimeFigureOut">
              <a:rPr lang="en-IE" smtClean="0"/>
              <a:t>07/02/2025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4808F-7897-4C0F-958D-E9276E03EA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4021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88938-57C4-48B6-BEA9-8D868A18F42A}" type="datetimeFigureOut">
              <a:rPr lang="en-IE" smtClean="0"/>
              <a:t>07/02/2025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9AAAD-249D-4CCF-9A2A-20695564E8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559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c5b90d59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Ireland/UK/USA in 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EM &amp; EM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Scribes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state not good enough</a:t>
            </a:r>
            <a:endParaRPr/>
          </a:p>
        </p:txBody>
      </p:sp>
      <p:sp>
        <p:nvSpPr>
          <p:cNvPr id="307" name="Google Shape;307;g6c5b90d59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900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dc54d2b8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5dc54d2b8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5dc54d2b8a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671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593ec303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593ec3034_0_23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72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AEA25-9355-4D41-99E1-190BA61473E6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Open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8866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040f605f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040f605fe_0_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032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55ecc951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55ecc9514_0_1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33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51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652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8100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905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992" y="432288"/>
            <a:ext cx="3508131" cy="12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65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FFFFFF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2961925" y="6305902"/>
            <a:ext cx="236443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921124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2" name="Rialtas na hÉireann | Government of Ireland"/>
          <p:cNvSpPr txBox="1"/>
          <p:nvPr userDrawn="1"/>
        </p:nvSpPr>
        <p:spPr>
          <a:xfrm>
            <a:off x="2961925" y="6305902"/>
            <a:ext cx="236443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2223497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sp>
        <p:nvSpPr>
          <p:cNvPr id="8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006292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409541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5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716035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8000"/>
            <a:ext cx="5616575" cy="432201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149" y="1778000"/>
            <a:ext cx="4928394" cy="4322011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40864599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57407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(Al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1078556"/>
            <a:ext cx="4938670" cy="14506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3500" b="1" cap="none" spc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417689"/>
            <a:ext cx="5821491" cy="5698949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20725" y="473075"/>
            <a:ext cx="4938629" cy="404255"/>
          </a:xfrm>
          <a:prstGeom prst="rect">
            <a:avLst/>
          </a:prstGeom>
        </p:spPr>
        <p:txBody>
          <a:bodyPr/>
          <a:lstStyle>
            <a:lvl1pPr algn="l">
              <a:defRPr sz="1750" b="1">
                <a:solidFill>
                  <a:srgbClr val="B3B6A7"/>
                </a:solidFill>
                <a:latin typeface="+mn-lt"/>
              </a:defRPr>
            </a:lvl1pPr>
            <a:lvl2pPr algn="l">
              <a:defRPr sz="1750" b="1">
                <a:latin typeface="+mn-lt"/>
              </a:defRPr>
            </a:lvl2pPr>
            <a:lvl3pPr algn="l">
              <a:defRPr sz="1750" b="1">
                <a:latin typeface="+mn-lt"/>
              </a:defRPr>
            </a:lvl3pPr>
            <a:lvl4pPr algn="l">
              <a:defRPr sz="1750" b="1">
                <a:latin typeface="+mn-lt"/>
              </a:defRPr>
            </a:lvl4pPr>
            <a:lvl5pPr algn="l">
              <a:defRPr sz="1750" b="1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044" y="2681288"/>
            <a:ext cx="4928394" cy="3435350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25442648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Multiple 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7999"/>
            <a:ext cx="5616575" cy="2115822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3925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884500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725" y="1777999"/>
            <a:ext cx="4928394" cy="4322012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371986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–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3208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096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A8AE-C693-4BAF-A4C3-A247623038C4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24213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928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4" name="Google Shape;234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3468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3" name="Google Shape;243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8526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33836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295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53265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57" name="Google Shape;257;p4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4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801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62" name="Google Shape;262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10560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65" name="Google Shape;265;p5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5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58375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9052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5622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1291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3111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398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89161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133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2538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7721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8185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47111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40870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40792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&amp; Subtitle - White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34478"/>
            <a:ext cx="4305657" cy="15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6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0" y="1713706"/>
            <a:ext cx="8724900" cy="3010695"/>
          </a:xfrm>
        </p:spPr>
        <p:txBody>
          <a:bodyPr anchor="ctr">
            <a:normAutofit/>
          </a:bodyPr>
          <a:lstStyle>
            <a:lvl1pPr marL="0" indent="0">
              <a:buNone/>
              <a:defRPr sz="9000">
                <a:solidFill>
                  <a:srgbClr val="004D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/>
              <a:t>‹#›</a:t>
            </a:fld>
            <a:endParaRPr lang="en-I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713707"/>
            <a:ext cx="1371600" cy="3010694"/>
          </a:xfrm>
        </p:spPr>
        <p:txBody>
          <a:bodyPr anchor="ctr">
            <a:normAutofit/>
          </a:bodyPr>
          <a:lstStyle>
            <a:lvl1pPr marL="0" indent="0">
              <a:buNone/>
              <a:defRPr sz="20000">
                <a:solidFill>
                  <a:srgbClr val="A391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M</a:t>
            </a:r>
            <a:endParaRPr lang="en-I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60" y="160266"/>
            <a:ext cx="3914140" cy="14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4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5" y="499919"/>
            <a:ext cx="4990222" cy="16335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rgbClr val="FFFFFF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24380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2" y="493603"/>
            <a:ext cx="5050183" cy="1653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7062394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FFFFFF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29619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</a:p>
        </p:txBody>
      </p:sp>
    </p:spTree>
    <p:extLst>
      <p:ext uri="{BB962C8B-B14F-4D97-AF65-F5344CB8AC3E}">
        <p14:creationId xmlns:p14="http://schemas.microsoft.com/office/powerpoint/2010/main" val="322789613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86489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Rialtas na hÉireann | Government of Ireland"/>
          <p:cNvSpPr txBox="1"/>
          <p:nvPr userDrawn="1"/>
        </p:nvSpPr>
        <p:spPr>
          <a:xfrm>
            <a:off x="29619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2074433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/>
              <a:t>Title Text</a:t>
            </a:r>
            <a:endParaRPr lang="en-US" sz="2400" spc="0" dirty="0">
              <a:latin typeface="+mn-lt"/>
            </a:endParaRPr>
          </a:p>
        </p:txBody>
      </p:sp>
      <p:sp>
        <p:nvSpPr>
          <p:cNvPr id="8" name="Rialtas na hÉireann | Government of Ireland"/>
          <p:cNvSpPr txBox="1"/>
          <p:nvPr userDrawn="1"/>
        </p:nvSpPr>
        <p:spPr>
          <a:xfrm>
            <a:off x="720725" y="6305902"/>
            <a:ext cx="9885113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148715624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4243870768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Rialtas na hÉireann | Government of Ireland">
            <a:extLst>
              <a:ext uri="{FF2B5EF4-FFF2-40B4-BE49-F238E27FC236}">
                <a16:creationId xmlns:a16="http://schemas.microsoft.com/office/drawing/2014/main" id="{1A05FDEA-BDE3-43D9-A381-ECD10757AC38}"/>
              </a:ext>
            </a:extLst>
          </p:cNvPr>
          <p:cNvSpPr txBox="1"/>
          <p:nvPr userDrawn="1"/>
        </p:nvSpPr>
        <p:spPr>
          <a:xfrm>
            <a:off x="7207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752312036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8000"/>
            <a:ext cx="5616575" cy="432201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149" y="1778000"/>
            <a:ext cx="4928394" cy="4322011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ialtas na hÉireann | Government of Ireland">
            <a:extLst>
              <a:ext uri="{FF2B5EF4-FFF2-40B4-BE49-F238E27FC236}">
                <a16:creationId xmlns:a16="http://schemas.microsoft.com/office/drawing/2014/main" id="{5A4AA6E2-B7E8-4068-ADE4-3A982866F51A}"/>
              </a:ext>
            </a:extLst>
          </p:cNvPr>
          <p:cNvSpPr txBox="1"/>
          <p:nvPr userDrawn="1"/>
        </p:nvSpPr>
        <p:spPr>
          <a:xfrm>
            <a:off x="7207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1551486578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(Al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1078556"/>
            <a:ext cx="4938670" cy="14506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3500" b="1" cap="none" spc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Title Text</a:t>
            </a:r>
            <a:endParaRPr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417689"/>
            <a:ext cx="5821491" cy="5698949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20725" y="473075"/>
            <a:ext cx="4938629" cy="404255"/>
          </a:xfrm>
          <a:prstGeom prst="rect">
            <a:avLst/>
          </a:prstGeom>
        </p:spPr>
        <p:txBody>
          <a:bodyPr/>
          <a:lstStyle>
            <a:lvl1pPr algn="l">
              <a:defRPr sz="1750" b="1">
                <a:solidFill>
                  <a:srgbClr val="B3B6A7"/>
                </a:solidFill>
                <a:latin typeface="+mn-lt"/>
              </a:defRPr>
            </a:lvl1pPr>
            <a:lvl2pPr algn="l">
              <a:defRPr sz="1750" b="1">
                <a:latin typeface="+mn-lt"/>
              </a:defRPr>
            </a:lvl2pPr>
            <a:lvl3pPr algn="l">
              <a:defRPr sz="1750" b="1">
                <a:latin typeface="+mn-lt"/>
              </a:defRPr>
            </a:lvl3pPr>
            <a:lvl4pPr algn="l">
              <a:defRPr sz="1750" b="1">
                <a:latin typeface="+mn-lt"/>
              </a:defRPr>
            </a:lvl4pPr>
            <a:lvl5pPr algn="l">
              <a:defRPr sz="1750" b="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044" y="2681288"/>
            <a:ext cx="4928394" cy="3435350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ialtas na hÉireann | Government of Ireland">
            <a:extLst>
              <a:ext uri="{FF2B5EF4-FFF2-40B4-BE49-F238E27FC236}">
                <a16:creationId xmlns:a16="http://schemas.microsoft.com/office/drawing/2014/main" id="{072DE3E0-4813-49C1-A8CB-0A557495370C}"/>
              </a:ext>
            </a:extLst>
          </p:cNvPr>
          <p:cNvSpPr txBox="1"/>
          <p:nvPr userDrawn="1"/>
        </p:nvSpPr>
        <p:spPr>
          <a:xfrm>
            <a:off x="7207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292824312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Multiple 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7999"/>
            <a:ext cx="5616575" cy="2115822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3925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884500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725" y="1777999"/>
            <a:ext cx="4928394" cy="4322012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ialtas na hÉireann | Government of Ireland">
            <a:extLst>
              <a:ext uri="{FF2B5EF4-FFF2-40B4-BE49-F238E27FC236}">
                <a16:creationId xmlns:a16="http://schemas.microsoft.com/office/drawing/2014/main" id="{DA9D671D-414E-428F-803F-40DCDE7A730E}"/>
              </a:ext>
            </a:extLst>
          </p:cNvPr>
          <p:cNvSpPr txBox="1"/>
          <p:nvPr userDrawn="1"/>
        </p:nvSpPr>
        <p:spPr>
          <a:xfrm>
            <a:off x="720725" y="6305902"/>
            <a:ext cx="689131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1159816041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–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4960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58412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E7F9-9C66-435C-956F-37AF8D68017E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07/02/2025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0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4808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48BE-85E1-4792-A2E8-728D4CA7FC65}" type="datetimeFigureOut">
              <a:rPr lang="en-IE" smtClean="0"/>
              <a:t>07/02/2025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E673-616A-47D6-A87B-A527FFAEF4A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6777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8" lvl="0" indent="-42333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215" lvl="1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23" lvl="2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31" lvl="3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38" lvl="4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46" lvl="5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54" lvl="6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61" lvl="7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69" lvl="8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4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8" lvl="0" indent="-42333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215" lvl="1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23" lvl="2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31" lvl="3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38" lvl="4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46" lvl="5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54" lvl="6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61" lvl="7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69" lvl="8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3808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7035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8" lvl="0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215" lvl="1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23" lvl="2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31" lvl="3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38" lvl="4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46" lvl="5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54" lvl="6" indent="-40640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61" lvl="7" indent="-40640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69" lvl="8" indent="-40640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337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1875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4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4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4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4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8" lvl="0" indent="-45720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15" lvl="1" indent="-42333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23" lvl="2" indent="-42333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31" lvl="3" indent="-42333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38" lvl="4" indent="-42333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46" lvl="5" indent="-42333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54" lvl="6" indent="-42333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61" lvl="7" indent="-42333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69" lvl="8" indent="-42333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0866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8" lvl="0" indent="-30480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0803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4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8" lvl="0" indent="-457206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15" lvl="1" indent="-423339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23" lvl="2" indent="-423339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31" lvl="3" indent="-423339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38" lvl="4" indent="-423339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46" lvl="5" indent="-423339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54" lvl="6" indent="-423339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61" lvl="7" indent="-423339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69" lvl="8" indent="-423339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7487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3109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/>
            </a:lvl1pPr>
            <a:lvl2pPr lvl="1" rtl="0">
              <a:buNone/>
              <a:defRPr sz="1867"/>
            </a:lvl2pPr>
            <a:lvl3pPr lvl="2" rtl="0">
              <a:buNone/>
              <a:defRPr sz="1867"/>
            </a:lvl3pPr>
            <a:lvl4pPr lvl="3" rtl="0">
              <a:buNone/>
              <a:defRPr sz="1867"/>
            </a:lvl4pPr>
            <a:lvl5pPr lvl="4" rtl="0">
              <a:buNone/>
              <a:defRPr sz="1867"/>
            </a:lvl5pPr>
            <a:lvl6pPr lvl="5" rtl="0">
              <a:buNone/>
              <a:defRPr sz="1867"/>
            </a:lvl6pPr>
            <a:lvl7pPr lvl="6" rtl="0">
              <a:buNone/>
              <a:defRPr sz="1867"/>
            </a:lvl7pPr>
            <a:lvl8pPr lvl="7" rtl="0">
              <a:buNone/>
              <a:defRPr sz="1867"/>
            </a:lvl8pPr>
            <a:lvl9pPr lvl="8" rtl="0">
              <a:buNone/>
              <a:defRPr sz="1867"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56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98941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/>
            </a:lvl1pPr>
            <a:lvl2pPr lvl="1" rtl="0">
              <a:buNone/>
              <a:defRPr sz="1867"/>
            </a:lvl2pPr>
            <a:lvl3pPr lvl="2" rtl="0">
              <a:buNone/>
              <a:defRPr sz="1867"/>
            </a:lvl3pPr>
            <a:lvl4pPr lvl="3" rtl="0">
              <a:buNone/>
              <a:defRPr sz="1867"/>
            </a:lvl4pPr>
            <a:lvl5pPr lvl="4" rtl="0">
              <a:buNone/>
              <a:defRPr sz="1867"/>
            </a:lvl5pPr>
            <a:lvl6pPr lvl="5" rtl="0">
              <a:buNone/>
              <a:defRPr sz="1867"/>
            </a:lvl6pPr>
            <a:lvl7pPr lvl="6" rtl="0">
              <a:buNone/>
              <a:defRPr sz="1867"/>
            </a:lvl7pPr>
            <a:lvl8pPr lvl="7" rtl="0">
              <a:buNone/>
              <a:defRPr sz="1867"/>
            </a:lvl8pPr>
            <a:lvl9pPr lvl="8" rtl="0">
              <a:buNone/>
              <a:defRPr sz="1867"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3902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6" y="1907007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6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7E5F6D6E-7EC4-8230-BF8E-13E62A26BE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17844" y="591379"/>
            <a:ext cx="4104757" cy="14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72260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5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FFFFFF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50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6" y="804379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Rialtas na hÉireann | Government of Ireland"/>
          <p:cNvSpPr txBox="1"/>
          <p:nvPr userDrawn="1"/>
        </p:nvSpPr>
        <p:spPr>
          <a:xfrm>
            <a:off x="2961925" y="6305903"/>
            <a:ext cx="512159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GB" sz="900" b="1" dirty="0">
                <a:solidFill>
                  <a:schemeClr val="bg1">
                    <a:alpha val="45000"/>
                  </a:schemeClr>
                </a:solidFill>
                <a:latin typeface="+mn-lt"/>
              </a:rPr>
              <a:t>An Roinn Caiteachais</a:t>
            </a:r>
            <a:r>
              <a:rPr lang="en-GB" sz="900" b="1" baseline="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 </a:t>
            </a:r>
            <a:r>
              <a:rPr lang="en-GB" sz="900" b="1" dirty="0">
                <a:solidFill>
                  <a:schemeClr val="bg1">
                    <a:alpha val="45000"/>
                  </a:schemeClr>
                </a:solidFill>
                <a:latin typeface="+mn-lt"/>
              </a:rPr>
              <a:t>Phoiblí agus Athchóirithe</a:t>
            </a:r>
            <a:r>
              <a:rPr lang="en-GB" sz="900" b="1" baseline="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 </a:t>
            </a:r>
            <a:r>
              <a:rPr lang="en-GB" sz="90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|</a:t>
            </a:r>
            <a:r>
              <a:rPr lang="en-GB" sz="900" baseline="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 </a:t>
            </a:r>
            <a:r>
              <a:rPr lang="en-GB" sz="90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Department of Public</a:t>
            </a:r>
            <a:r>
              <a:rPr lang="en-GB" sz="900" baseline="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 </a:t>
            </a:r>
            <a:r>
              <a:rPr lang="en-GB" sz="90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Expenditure and Reform</a:t>
            </a:r>
            <a:endParaRPr sz="900" dirty="0">
              <a:solidFill>
                <a:schemeClr val="bg1">
                  <a:alpha val="4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767514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50"/>
            <a:ext cx="737274" cy="1004637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5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6" y="804379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Rialtas na hÉireann | Government of Ireland"/>
          <p:cNvSpPr txBox="1"/>
          <p:nvPr userDrawn="1"/>
        </p:nvSpPr>
        <p:spPr>
          <a:xfrm>
            <a:off x="2961926" y="6305903"/>
            <a:ext cx="587821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Roinn Caiteachais Phoiblí agus Athchóirithe </a:t>
            </a:r>
            <a:r>
              <a:rPr lang="en-IE" sz="900" dirty="0" smtClean="0"/>
              <a:t>| Department of Public Expenditure, NDP Delivery and Reform</a:t>
            </a:r>
          </a:p>
        </p:txBody>
      </p:sp>
    </p:spTree>
    <p:extLst>
      <p:ext uri="{BB962C8B-B14F-4D97-AF65-F5344CB8AC3E}">
        <p14:creationId xmlns:p14="http://schemas.microsoft.com/office/powerpoint/2010/main" val="60369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50"/>
            <a:ext cx="737274" cy="1004637"/>
          </a:xfrm>
          <a:prstGeom prst="rect">
            <a:avLst/>
          </a:prstGeom>
        </p:spPr>
      </p:pic>
      <p:sp>
        <p:nvSpPr>
          <p:cNvPr id="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1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/>
              <a:t>Title Text</a:t>
            </a:r>
            <a:endParaRPr lang="en-US" sz="2400" spc="0" dirty="0">
              <a:latin typeface="+mn-lt"/>
            </a:endParaRPr>
          </a:p>
        </p:txBody>
      </p:sp>
      <p:sp>
        <p:nvSpPr>
          <p:cNvPr id="18" name="Rialtas na hÉireann | Government of Ireland"/>
          <p:cNvSpPr txBox="1"/>
          <p:nvPr userDrawn="1"/>
        </p:nvSpPr>
        <p:spPr>
          <a:xfrm>
            <a:off x="720724" y="6305903"/>
            <a:ext cx="5326779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fld id="{93D0CC9E-ED4E-524D-8BB9-8829151DFDE7}" type="slidenum">
              <a:rPr lang="uk-UA" sz="900" b="1" smtClean="0">
                <a:solidFill>
                  <a:schemeClr val="bg1">
                    <a:alpha val="45000"/>
                  </a:schemeClr>
                </a:solidFill>
                <a:latin typeface="+mn-lt"/>
              </a:rPr>
              <a:pPr/>
              <a:t>‹#›</a:t>
            </a:fld>
            <a:r>
              <a:rPr lang="en-GB" sz="900" b="1" dirty="0">
                <a:solidFill>
                  <a:schemeClr val="bg1">
                    <a:alpha val="45000"/>
                  </a:schemeClr>
                </a:solidFill>
                <a:latin typeface="+mn-lt"/>
              </a:rPr>
              <a:t>  An Roinn Caiteachais</a:t>
            </a:r>
            <a:r>
              <a:rPr lang="en-GB" sz="900" b="1" baseline="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 </a:t>
            </a:r>
            <a:r>
              <a:rPr lang="en-GB" sz="900" b="1" dirty="0">
                <a:solidFill>
                  <a:schemeClr val="bg1">
                    <a:alpha val="45000"/>
                  </a:schemeClr>
                </a:solidFill>
                <a:latin typeface="+mn-lt"/>
              </a:rPr>
              <a:t>Phoiblí agus Athchóirithe</a:t>
            </a:r>
            <a:r>
              <a:rPr lang="en-GB" sz="900" b="1" baseline="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 </a:t>
            </a:r>
            <a:r>
              <a:rPr lang="en-GB" sz="90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|</a:t>
            </a:r>
            <a:r>
              <a:rPr lang="en-GB" sz="900" baseline="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 </a:t>
            </a:r>
            <a:r>
              <a:rPr lang="en-GB" sz="90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Department of Public</a:t>
            </a:r>
            <a:r>
              <a:rPr lang="en-GB" sz="900" baseline="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 </a:t>
            </a:r>
            <a:r>
              <a:rPr lang="en-GB" sz="900" dirty="0">
                <a:solidFill>
                  <a:schemeClr val="bg1">
                    <a:alpha val="45000"/>
                  </a:schemeClr>
                </a:solidFill>
                <a:latin typeface="+mn-lt"/>
              </a:rPr>
              <a:t>Expenditure and Reform</a:t>
            </a:r>
            <a:endParaRPr sz="900" dirty="0">
              <a:solidFill>
                <a:schemeClr val="bg1">
                  <a:alpha val="4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78615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1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50"/>
            <a:ext cx="737274" cy="1004637"/>
          </a:xfrm>
          <a:prstGeom prst="rect">
            <a:avLst/>
          </a:prstGeom>
        </p:spPr>
      </p:pic>
      <p:sp>
        <p:nvSpPr>
          <p:cNvPr id="16" name="Rialtas na hÉireann | Government of Ireland"/>
          <p:cNvSpPr txBox="1"/>
          <p:nvPr userDrawn="1"/>
        </p:nvSpPr>
        <p:spPr>
          <a:xfrm>
            <a:off x="720725" y="6305903"/>
            <a:ext cx="587821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Roinn Caiteachais Phoiblí agus Athchóirithe </a:t>
            </a:r>
            <a:r>
              <a:rPr lang="en-IE" sz="900" dirty="0" smtClean="0"/>
              <a:t>| Department of Public Expenditure, NDP Delivery and Reform</a:t>
            </a:r>
          </a:p>
        </p:txBody>
      </p:sp>
    </p:spTree>
    <p:extLst>
      <p:ext uri="{BB962C8B-B14F-4D97-AF65-F5344CB8AC3E}">
        <p14:creationId xmlns:p14="http://schemas.microsoft.com/office/powerpoint/2010/main" val="375850362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1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50"/>
            <a:ext cx="737274" cy="1004637"/>
          </a:xfrm>
          <a:prstGeom prst="rect">
            <a:avLst/>
          </a:prstGeom>
        </p:spPr>
      </p:pic>
      <p:sp>
        <p:nvSpPr>
          <p:cNvPr id="13" name="Rialtas na hÉireann | Government of Ireland"/>
          <p:cNvSpPr txBox="1"/>
          <p:nvPr userDrawn="1"/>
        </p:nvSpPr>
        <p:spPr>
          <a:xfrm>
            <a:off x="720725" y="6305903"/>
            <a:ext cx="587821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Roinn Caiteachais Phoiblí agus Athchóirithe </a:t>
            </a:r>
            <a:r>
              <a:rPr lang="en-IE" sz="900" dirty="0" smtClean="0"/>
              <a:t>| Department of Public Expenditure, NDP Delivery and Reform</a:t>
            </a:r>
          </a:p>
        </p:txBody>
      </p:sp>
    </p:spTree>
    <p:extLst>
      <p:ext uri="{BB962C8B-B14F-4D97-AF65-F5344CB8AC3E}">
        <p14:creationId xmlns:p14="http://schemas.microsoft.com/office/powerpoint/2010/main" val="1223059650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50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6" y="1778001"/>
            <a:ext cx="5616575" cy="432201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149" y="1778001"/>
            <a:ext cx="4928394" cy="4322011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ialtas na hÉireann | Government of Ireland"/>
          <p:cNvSpPr txBox="1"/>
          <p:nvPr userDrawn="1"/>
        </p:nvSpPr>
        <p:spPr>
          <a:xfrm>
            <a:off x="720725" y="6305903"/>
            <a:ext cx="587821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Roinn Caiteachais Phoiblí agus Athchóirithe </a:t>
            </a:r>
            <a:r>
              <a:rPr lang="en-IE" sz="900" dirty="0" smtClean="0"/>
              <a:t>| Department of Public Expenditure, NDP Delivery and Reform</a:t>
            </a:r>
          </a:p>
        </p:txBody>
      </p:sp>
    </p:spTree>
    <p:extLst>
      <p:ext uri="{BB962C8B-B14F-4D97-AF65-F5344CB8AC3E}">
        <p14:creationId xmlns:p14="http://schemas.microsoft.com/office/powerpoint/2010/main" val="3752743794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(Al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1078557"/>
            <a:ext cx="4938670" cy="14506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3500" b="1" cap="none" spc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Title Text</a:t>
            </a:r>
            <a:endParaRPr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6" y="417690"/>
            <a:ext cx="5821491" cy="5698949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20726" y="473076"/>
            <a:ext cx="4938629" cy="404255"/>
          </a:xfrm>
          <a:prstGeom prst="rect">
            <a:avLst/>
          </a:prstGeom>
        </p:spPr>
        <p:txBody>
          <a:bodyPr/>
          <a:lstStyle>
            <a:lvl1pPr algn="l">
              <a:defRPr sz="1750" b="1">
                <a:solidFill>
                  <a:srgbClr val="B3B6A7"/>
                </a:solidFill>
                <a:latin typeface="+mn-lt"/>
              </a:defRPr>
            </a:lvl1pPr>
            <a:lvl2pPr algn="l">
              <a:defRPr sz="1750" b="1">
                <a:latin typeface="+mn-lt"/>
              </a:defRPr>
            </a:lvl2pPr>
            <a:lvl3pPr algn="l">
              <a:defRPr sz="1750" b="1">
                <a:latin typeface="+mn-lt"/>
              </a:defRPr>
            </a:lvl3pPr>
            <a:lvl4pPr algn="l">
              <a:defRPr sz="1750" b="1">
                <a:latin typeface="+mn-lt"/>
              </a:defRPr>
            </a:lvl4pPr>
            <a:lvl5pPr algn="l">
              <a:defRPr sz="1750" b="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044" y="2681288"/>
            <a:ext cx="4928394" cy="3435350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ialtas na hÉireann | Government of Ireland"/>
          <p:cNvSpPr txBox="1"/>
          <p:nvPr userDrawn="1"/>
        </p:nvSpPr>
        <p:spPr>
          <a:xfrm>
            <a:off x="720725" y="6305903"/>
            <a:ext cx="587821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Roinn Caiteachais Phoiblí agus Athchóirithe </a:t>
            </a:r>
            <a:r>
              <a:rPr lang="en-IE" sz="900" dirty="0" smtClean="0"/>
              <a:t>| Department of Public Expenditure, NDP Delivery and Reform</a:t>
            </a:r>
          </a:p>
        </p:txBody>
      </p:sp>
    </p:spTree>
    <p:extLst>
      <p:ext uri="{BB962C8B-B14F-4D97-AF65-F5344CB8AC3E}">
        <p14:creationId xmlns:p14="http://schemas.microsoft.com/office/powerpoint/2010/main" val="900447717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Multiple 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50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6" y="1777999"/>
            <a:ext cx="5616575" cy="2115822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3925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884500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725" y="1777999"/>
            <a:ext cx="4928394" cy="4322012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ialtas na hÉireann | Government of Ireland"/>
          <p:cNvSpPr txBox="1"/>
          <p:nvPr userDrawn="1"/>
        </p:nvSpPr>
        <p:spPr>
          <a:xfrm>
            <a:off x="720725" y="6305903"/>
            <a:ext cx="587821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Roinn Caiteachais Phoiblí agus Athchóirithe </a:t>
            </a:r>
            <a:r>
              <a:rPr lang="en-IE" sz="900" dirty="0" smtClean="0"/>
              <a:t>| Department of Public Expenditure, NDP Delivery and Reform</a:t>
            </a:r>
          </a:p>
        </p:txBody>
      </p:sp>
    </p:spTree>
    <p:extLst>
      <p:ext uri="{BB962C8B-B14F-4D97-AF65-F5344CB8AC3E}">
        <p14:creationId xmlns:p14="http://schemas.microsoft.com/office/powerpoint/2010/main" val="105868998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773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–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15462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174272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A8AE-C693-4BAF-A4C3-A247623038C4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359016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5" y="499919"/>
            <a:ext cx="4990222" cy="16335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854486" y="1907007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rgbClr val="FFFFFF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6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2649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9968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9285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/>
        </p:nvSpPr>
        <p:spPr>
          <a:xfrm>
            <a:off x="1854485" y="4741162"/>
            <a:ext cx="9448515" cy="15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>
            <a:normAutofit/>
          </a:bodyPr>
          <a:lstStyle>
            <a:lvl1pPr algn="l" defTabSz="800735">
              <a:lnSpc>
                <a:spcPct val="120000"/>
              </a:lnSpc>
              <a:defRPr sz="3104">
                <a:solidFill>
                  <a:srgbClr val="FFFFFF"/>
                </a:solidFill>
              </a:defRPr>
            </a:lvl1pPr>
            <a:lvl2pPr indent="0" algn="l" defTabSz="800735">
              <a:lnSpc>
                <a:spcPct val="120000"/>
              </a:lnSpc>
              <a:buClr>
                <a:srgbClr val="FFFFFF"/>
              </a:buClr>
              <a:defRPr sz="310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443484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3pPr>
            <a:lvl4pPr indent="665226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886968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5pPr>
          </a:lstStyle>
          <a:p>
            <a:pPr marL="0" marR="0" lvl="0" indent="0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One</a:t>
            </a:r>
          </a:p>
          <a:p>
            <a:pPr marL="0" marR="0" lvl="1" indent="0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sz="155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t>Body Level Two</a:t>
            </a:r>
          </a:p>
          <a:p>
            <a:pPr marL="0" marR="0" lvl="2" indent="221742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Three</a:t>
            </a:r>
          </a:p>
          <a:p>
            <a:pPr marL="0" marR="0" lvl="3" indent="332613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t>Body Level Four</a:t>
            </a:r>
          </a:p>
          <a:p>
            <a:pPr marL="0" marR="0" lvl="4" indent="443484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Five</a:t>
            </a:r>
          </a:p>
        </p:txBody>
      </p:sp>
      <p:sp>
        <p:nvSpPr>
          <p:cNvPr id="6" name="Rialtas na hÉireann | Government of Ireland"/>
          <p:cNvSpPr txBox="1"/>
          <p:nvPr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25" y="1825625"/>
            <a:ext cx="9626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705521" y="371123"/>
            <a:ext cx="964163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801" r:id="rId12"/>
  </p:sldLayoutIdLst>
  <p:transition spd="med"/>
  <p:timing>
    <p:tnLst>
      <p:par>
        <p:cTn id="1" dur="indefinite" restart="never" nodeType="tmRoot"/>
      </p:par>
    </p:tnLst>
  </p:timing>
  <p:hf sldNum="0" hdr="0" ftr="0" dt="0"/>
  <p:txStyles>
    <p:titleStyle>
      <a:lvl1pPr marL="0" marR="0" indent="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0" baseline="0">
          <a:ln>
            <a:noFill/>
          </a:ln>
          <a:solidFill>
            <a:srgbClr val="004D44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2286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3429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4572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2pPr>
      <a:lvl3pPr marL="720000" marR="0" indent="-428625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30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3pPr>
      <a:lvl4pPr marL="108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2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4pPr>
      <a:lvl5pPr marL="144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–"/>
        <a:tabLst/>
        <a:defRPr sz="24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26713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7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9372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/>
        </p:nvSpPr>
        <p:spPr>
          <a:xfrm>
            <a:off x="1854485" y="4741162"/>
            <a:ext cx="9448515" cy="15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normAutofit/>
          </a:bodyPr>
          <a:lstStyle>
            <a:lvl1pPr algn="l" defTabSz="800735">
              <a:lnSpc>
                <a:spcPct val="120000"/>
              </a:lnSpc>
              <a:defRPr sz="3104">
                <a:solidFill>
                  <a:srgbClr val="FFFFFF"/>
                </a:solidFill>
              </a:defRPr>
            </a:lvl1pPr>
            <a:lvl2pPr indent="0" algn="l" defTabSz="800735">
              <a:lnSpc>
                <a:spcPct val="120000"/>
              </a:lnSpc>
              <a:buClr>
                <a:srgbClr val="FFFFFF"/>
              </a:buClr>
              <a:defRPr sz="310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443484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3pPr>
            <a:lvl4pPr indent="665226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886968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5pPr>
          </a:lstStyle>
          <a:p>
            <a:r>
              <a:rPr sz="1552"/>
              <a:t>Body Level One</a:t>
            </a:r>
          </a:p>
          <a:p>
            <a:pPr lvl="1"/>
            <a:r>
              <a:rPr sz="1552"/>
              <a:t>Body Level Two</a:t>
            </a:r>
          </a:p>
          <a:p>
            <a:pPr lvl="2"/>
            <a:r>
              <a:rPr sz="1552"/>
              <a:t>Body Level Three</a:t>
            </a:r>
          </a:p>
          <a:p>
            <a:pPr lvl="3"/>
            <a:r>
              <a:rPr sz="1552"/>
              <a:t>Body Level Four</a:t>
            </a:r>
          </a:p>
          <a:p>
            <a:pPr lvl="4"/>
            <a:r>
              <a:rPr sz="1552"/>
              <a:t>Body Level Five</a:t>
            </a:r>
          </a:p>
        </p:txBody>
      </p:sp>
      <p:sp>
        <p:nvSpPr>
          <p:cNvPr id="6" name="Rialtas na hÉireann | Government of Ireland"/>
          <p:cNvSpPr txBox="1"/>
          <p:nvPr/>
        </p:nvSpPr>
        <p:spPr>
          <a:xfrm>
            <a:off x="720725" y="6305902"/>
            <a:ext cx="722467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</a:t>
            </a:r>
            <a:r>
              <a:rPr lang="en-IE" sz="900" b="1" dirty="0" err="1" smtClean="0"/>
              <a:t>Roinn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Caiteachais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Phoiblí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Sheachadadh</a:t>
            </a:r>
            <a:r>
              <a:rPr lang="en-IE" sz="900" b="1" dirty="0" smtClean="0"/>
              <a:t> PFN </a:t>
            </a:r>
            <a:r>
              <a:rPr lang="en-IE" sz="900" b="1" dirty="0" err="1" smtClean="0"/>
              <a:t>agus</a:t>
            </a:r>
            <a:r>
              <a:rPr lang="en-IE" sz="900" b="1" dirty="0" smtClean="0"/>
              <a:t> </a:t>
            </a:r>
            <a:r>
              <a:rPr lang="en-IE" sz="900" b="1" dirty="0" err="1" smtClean="0"/>
              <a:t>Athchóirithe</a:t>
            </a:r>
            <a:r>
              <a:rPr lang="en-IE" sz="900" b="1" dirty="0" smtClean="0"/>
              <a:t> </a:t>
            </a:r>
            <a:r>
              <a:rPr lang="en-IE" sz="900" dirty="0" smtClean="0"/>
              <a:t>| Department of Public Expenditure NDP Delivery and Reform</a:t>
            </a:r>
            <a:endParaRPr lang="en-IE" sz="9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25" y="1825625"/>
            <a:ext cx="9626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705521" y="371123"/>
            <a:ext cx="964163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5871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3" r:id="rId13"/>
    <p:sldLayoutId id="2147483799" r:id="rId14"/>
  </p:sldLayoutIdLst>
  <p:transition spd="med"/>
  <p:txStyles>
    <p:titleStyle>
      <a:lvl1pPr marL="0" marR="0" indent="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0" baseline="0">
          <a:ln>
            <a:noFill/>
          </a:ln>
          <a:solidFill>
            <a:srgbClr val="004D44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2286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3429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4572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2pPr>
      <a:lvl3pPr marL="720000" marR="0" indent="-428625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30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3pPr>
      <a:lvl4pPr marL="108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2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4pPr>
      <a:lvl5pPr marL="144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–"/>
        <a:tabLst/>
        <a:defRPr sz="24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4">
                <a:solidFill>
                  <a:schemeClr val="dk2"/>
                </a:solidFill>
              </a:defRPr>
            </a:lvl1pPr>
            <a:lvl2pPr lvl="1" algn="r">
              <a:buNone/>
              <a:defRPr sz="1334">
                <a:solidFill>
                  <a:schemeClr val="dk2"/>
                </a:solidFill>
              </a:defRPr>
            </a:lvl2pPr>
            <a:lvl3pPr lvl="2" algn="r">
              <a:buNone/>
              <a:defRPr sz="1334">
                <a:solidFill>
                  <a:schemeClr val="dk2"/>
                </a:solidFill>
              </a:defRPr>
            </a:lvl3pPr>
            <a:lvl4pPr lvl="3" algn="r">
              <a:buNone/>
              <a:defRPr sz="1334">
                <a:solidFill>
                  <a:schemeClr val="dk2"/>
                </a:solidFill>
              </a:defRPr>
            </a:lvl4pPr>
            <a:lvl5pPr lvl="4" algn="r">
              <a:buNone/>
              <a:defRPr sz="1334">
                <a:solidFill>
                  <a:schemeClr val="dk2"/>
                </a:solidFill>
              </a:defRPr>
            </a:lvl5pPr>
            <a:lvl6pPr lvl="5" algn="r">
              <a:buNone/>
              <a:defRPr sz="1334">
                <a:solidFill>
                  <a:schemeClr val="dk2"/>
                </a:solidFill>
              </a:defRPr>
            </a:lvl6pPr>
            <a:lvl7pPr lvl="6" algn="r">
              <a:buNone/>
              <a:defRPr sz="1334">
                <a:solidFill>
                  <a:schemeClr val="dk2"/>
                </a:solidFill>
              </a:defRPr>
            </a:lvl7pPr>
            <a:lvl8pPr lvl="7" algn="r">
              <a:buNone/>
              <a:defRPr sz="1334">
                <a:solidFill>
                  <a:schemeClr val="dk2"/>
                </a:solidFill>
              </a:defRPr>
            </a:lvl8pPr>
            <a:lvl9pPr lvl="8" algn="r">
              <a:buNone/>
              <a:defRPr sz="1334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8896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/>
        </p:nvSpPr>
        <p:spPr>
          <a:xfrm>
            <a:off x="1854486" y="4741162"/>
            <a:ext cx="9448515" cy="15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>
            <a:normAutofit/>
          </a:bodyPr>
          <a:lstStyle>
            <a:lvl1pPr algn="l" defTabSz="800735">
              <a:lnSpc>
                <a:spcPct val="120000"/>
              </a:lnSpc>
              <a:defRPr sz="3104">
                <a:solidFill>
                  <a:srgbClr val="FFFFFF"/>
                </a:solidFill>
              </a:defRPr>
            </a:lvl1pPr>
            <a:lvl2pPr indent="0" algn="l" defTabSz="800735">
              <a:lnSpc>
                <a:spcPct val="120000"/>
              </a:lnSpc>
              <a:buClr>
                <a:srgbClr val="FFFFFF"/>
              </a:buClr>
              <a:defRPr sz="310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443484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3pPr>
            <a:lvl4pPr indent="665226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886968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5pPr>
          </a:lstStyle>
          <a:p>
            <a:r>
              <a:rPr sz="1552" dirty="0"/>
              <a:t>Body Level One</a:t>
            </a:r>
          </a:p>
          <a:p>
            <a:pPr lvl="1"/>
            <a:r>
              <a:rPr sz="1552" dirty="0"/>
              <a:t>Body Level Two</a:t>
            </a:r>
          </a:p>
          <a:p>
            <a:pPr lvl="2"/>
            <a:r>
              <a:rPr sz="1552" dirty="0"/>
              <a:t>Body Level Three</a:t>
            </a:r>
          </a:p>
          <a:p>
            <a:pPr lvl="3"/>
            <a:r>
              <a:rPr sz="1552" dirty="0"/>
              <a:t>Body Level Four</a:t>
            </a:r>
          </a:p>
          <a:p>
            <a:pPr lvl="4"/>
            <a:r>
              <a:rPr sz="1552" dirty="0"/>
              <a:t>Body Level Five</a:t>
            </a:r>
          </a:p>
        </p:txBody>
      </p:sp>
      <p:sp>
        <p:nvSpPr>
          <p:cNvPr id="6" name="Rialtas na hÉireann | Government of Ireland"/>
          <p:cNvSpPr txBox="1"/>
          <p:nvPr/>
        </p:nvSpPr>
        <p:spPr>
          <a:xfrm>
            <a:off x="720725" y="6305903"/>
            <a:ext cx="587821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r>
              <a:rPr lang="en-IE" sz="900" b="1" dirty="0" smtClean="0"/>
              <a:t>An Roinn Caiteachais Phoiblí agus Athchóirithe </a:t>
            </a:r>
            <a:r>
              <a:rPr lang="en-IE" sz="900" dirty="0" smtClean="0"/>
              <a:t>| Department of Public Expenditure, NDP Delivery and Reform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50"/>
            <a:ext cx="737274" cy="10046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25" y="1825625"/>
            <a:ext cx="9626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705522" y="371123"/>
            <a:ext cx="964163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8955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</p:sldLayoutIdLst>
  <p:transition spd="med"/>
  <p:txStyles>
    <p:titleStyle>
      <a:lvl1pPr marL="0" marR="0" indent="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0" baseline="0">
          <a:ln>
            <a:noFill/>
          </a:ln>
          <a:solidFill>
            <a:srgbClr val="004D44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2286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3429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4572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2pPr>
      <a:lvl3pPr marL="720000" marR="0" indent="-428625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30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3pPr>
      <a:lvl4pPr marL="108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2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4pPr>
      <a:lvl5pPr marL="144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–"/>
        <a:tabLst/>
        <a:defRPr sz="24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dev.azure.com/OGCIO-Digital-Services/Digital%20Services%20Programme/_wiki/wikis/Digital-Services-Programme.wiki/2488/Current-Architecture" TargetMode="Externa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53" y="1985818"/>
            <a:ext cx="11508188" cy="30579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E" sz="4400" dirty="0" smtClean="0"/>
              <a:t>Better Public Services</a:t>
            </a:r>
            <a:br>
              <a:rPr lang="en-IE" sz="4400" dirty="0" smtClean="0"/>
            </a:br>
            <a:r>
              <a:rPr lang="en-IE" sz="3200" dirty="0" smtClean="0"/>
              <a:t>Towards </a:t>
            </a:r>
            <a:r>
              <a:rPr lang="en-IE" sz="3200" dirty="0" smtClean="0"/>
              <a:t>Wellbeing with Digital Public </a:t>
            </a:r>
            <a:r>
              <a:rPr lang="en-IE" sz="3200" dirty="0" smtClean="0"/>
              <a:t>Infrastructure</a:t>
            </a:r>
            <a:br>
              <a:rPr lang="en-IE" sz="3200" dirty="0" smtClean="0"/>
            </a:br>
            <a:r>
              <a:rPr lang="en-IE" sz="3200" dirty="0" smtClean="0"/>
              <a:t/>
            </a:r>
            <a:br>
              <a:rPr lang="en-IE" sz="3200" dirty="0" smtClean="0"/>
            </a:br>
            <a:r>
              <a:rPr lang="en-IE" sz="3200" dirty="0" smtClean="0"/>
              <a:t>(aka Open Source Building Blocks for Government)</a:t>
            </a:r>
            <a:r>
              <a:rPr lang="en-IE" sz="3200" dirty="0" smtClean="0"/>
              <a:t/>
            </a:r>
            <a:br>
              <a:rPr lang="en-IE" sz="3200" dirty="0" smtClean="0"/>
            </a:br>
            <a:endParaRPr lang="en-IE" sz="3200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"/>
          </p:nvPr>
        </p:nvSpPr>
        <p:spPr>
          <a:xfrm>
            <a:off x="1854485" y="4822442"/>
            <a:ext cx="9448515" cy="1503400"/>
          </a:xfrm>
        </p:spPr>
        <p:txBody>
          <a:bodyPr>
            <a:normAutofit fontScale="92500" lnSpcReduction="10000"/>
          </a:bodyPr>
          <a:lstStyle/>
          <a:p>
            <a:r>
              <a:rPr lang="en-IE" sz="2300" dirty="0" smtClean="0"/>
              <a:t>Tony Shannon																</a:t>
            </a:r>
          </a:p>
          <a:p>
            <a:r>
              <a:rPr lang="en-IE" sz="2300" dirty="0" smtClean="0"/>
              <a:t>Head of Digital Services</a:t>
            </a:r>
          </a:p>
          <a:p>
            <a:r>
              <a:rPr lang="en-IE" sz="2300" dirty="0" smtClean="0"/>
              <a:t>Office of Government Chief Information Officer</a:t>
            </a:r>
          </a:p>
          <a:p>
            <a:r>
              <a:rPr lang="en-IE" dirty="0" smtClean="0"/>
              <a:t>													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3" y="219099"/>
            <a:ext cx="4190397" cy="1477820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1707565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0" y="583248"/>
            <a:ext cx="11403377" cy="5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0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Components in the Commons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7" y="1496688"/>
            <a:ext cx="10325464" cy="4990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11" y="4685976"/>
            <a:ext cx="2035499" cy="20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Towards 2030: Decade of Digital &amp; Green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44930" y="6365965"/>
            <a:ext cx="34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1" y="1750337"/>
            <a:ext cx="5696465" cy="3956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175" y="1750337"/>
            <a:ext cx="5778926" cy="40272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5749363"/>
            <a:ext cx="2730576" cy="9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5552" y="1986589"/>
            <a:ext cx="5127037" cy="4068567"/>
            <a:chOff x="760211" y="2280683"/>
            <a:chExt cx="6359164" cy="406856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57BC7D8-B2AE-2345-88F8-B63A4625B41C}"/>
                </a:ext>
              </a:extLst>
            </p:cNvPr>
            <p:cNvSpPr/>
            <p:nvPr/>
          </p:nvSpPr>
          <p:spPr>
            <a:xfrm>
              <a:off x="957468" y="2713384"/>
              <a:ext cx="6161907" cy="2832652"/>
            </a:xfrm>
            <a:prstGeom prst="roundRect">
              <a:avLst>
                <a:gd name="adj" fmla="val 5280"/>
              </a:avLst>
            </a:prstGeom>
            <a:solidFill>
              <a:srgbClr val="0090D4"/>
            </a:solidFill>
            <a:ln w="50800">
              <a:solidFill>
                <a:srgbClr val="84C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en-IE" sz="2000" dirty="0">
                <a:solidFill>
                  <a:srgbClr val="FFFFFF"/>
                </a:solidFill>
                <a:latin typeface="Lato" panose="020F0502020204030203" pitchFamily="34" charset="0"/>
                <a:sym typeface="Open San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BC567B5-35B2-4025-71C2-C2BAC49FAE12}"/>
                </a:ext>
              </a:extLst>
            </p:cNvPr>
            <p:cNvSpPr/>
            <p:nvPr/>
          </p:nvSpPr>
          <p:spPr>
            <a:xfrm>
              <a:off x="760211" y="2280683"/>
              <a:ext cx="2014332" cy="1167714"/>
            </a:xfrm>
            <a:prstGeom prst="roundRect">
              <a:avLst/>
            </a:prstGeom>
            <a:solidFill>
              <a:srgbClr val="0090D4"/>
            </a:solidFill>
            <a:ln w="50800">
              <a:solidFill>
                <a:srgbClr val="84C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IE" sz="2000" b="1" dirty="0">
                  <a:solidFill>
                    <a:srgbClr val="FFFFFF"/>
                  </a:solidFill>
                  <a:latin typeface="Lato" panose="020F0502020204030203" pitchFamily="34" charset="0"/>
                  <a:sym typeface="Open Sans"/>
                </a:rPr>
                <a:t>Digital and Innovation at Scale</a:t>
              </a:r>
              <a:endParaRPr lang="en-IE" sz="2000" dirty="0">
                <a:solidFill>
                  <a:srgbClr val="FFFFFF"/>
                </a:solidFill>
                <a:latin typeface="Lato" panose="020F0502020204030203" pitchFamily="34" charset="0"/>
                <a:sym typeface="Open Sans"/>
              </a:endParaRPr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C63E07E8-D4FA-4113-3DEF-F0748B942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432" y="3630642"/>
              <a:ext cx="1205893" cy="1205893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7FD9E4F-0284-BA9C-4974-5C0D882383C4}"/>
                </a:ext>
              </a:extLst>
            </p:cNvPr>
            <p:cNvSpPr/>
            <p:nvPr/>
          </p:nvSpPr>
          <p:spPr>
            <a:xfrm>
              <a:off x="3385727" y="2293229"/>
              <a:ext cx="3485323" cy="919236"/>
            </a:xfrm>
            <a:prstGeom prst="roundRect">
              <a:avLst/>
            </a:prstGeom>
            <a:solidFill>
              <a:srgbClr val="F1F1EA"/>
            </a:solidFill>
            <a:ln w="50800">
              <a:solidFill>
                <a:srgbClr val="9D9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IE" sz="20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Lato" panose="020F0502020204030203" pitchFamily="34" charset="0"/>
                  <a:sym typeface="Open Sans"/>
                </a:rPr>
                <a:t>The Public Service will work together to</a:t>
              </a:r>
              <a:endParaRPr lang="en-IE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Lato" panose="020F0502020204030203" pitchFamily="34" charset="0"/>
                <a:sym typeface="Open Sans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3FC00BC-E802-4080-9514-877909D5141E}"/>
                </a:ext>
              </a:extLst>
            </p:cNvPr>
            <p:cNvSpPr/>
            <p:nvPr/>
          </p:nvSpPr>
          <p:spPr>
            <a:xfrm>
              <a:off x="3385726" y="3494073"/>
              <a:ext cx="3485323" cy="1715657"/>
            </a:xfrm>
            <a:prstGeom prst="roundRect">
              <a:avLst>
                <a:gd name="adj" fmla="val 5623"/>
              </a:avLst>
            </a:prstGeom>
            <a:solidFill>
              <a:srgbClr val="F1F1EA"/>
            </a:solidFill>
            <a:ln w="50800">
              <a:solidFill>
                <a:srgbClr val="84C5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98900" indent="-19890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E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Lato" panose="020F0502020204030203" pitchFamily="34" charset="0"/>
                  <a:sym typeface="Open Sans"/>
                </a:rPr>
                <a:t>Tackle big societal issues and drive societal change</a:t>
              </a:r>
            </a:p>
            <a:p>
              <a:pPr marL="198900" indent="-19890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E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Lato" panose="020F0502020204030203" pitchFamily="34" charset="0"/>
                  <a:sym typeface="Open Sans"/>
                </a:rPr>
                <a:t>Achieve a seamless user experience and inclusive service delivery</a:t>
              </a:r>
            </a:p>
            <a:p>
              <a:pPr marL="198900" indent="-19890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E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Lato" panose="020F0502020204030203" pitchFamily="34" charset="0"/>
                  <a:sym typeface="Open Sans"/>
                </a:rPr>
                <a:t>Provide a dynamic and agile workplace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ADFB105-55F6-BB32-BC10-5CD7691EDD19}"/>
                </a:ext>
              </a:extLst>
            </p:cNvPr>
            <p:cNvSpPr/>
            <p:nvPr/>
          </p:nvSpPr>
          <p:spPr>
            <a:xfrm>
              <a:off x="1540877" y="5397347"/>
              <a:ext cx="4995088" cy="951903"/>
            </a:xfrm>
            <a:prstGeom prst="roundRect">
              <a:avLst/>
            </a:prstGeom>
            <a:solidFill>
              <a:srgbClr val="575656"/>
            </a:solidFill>
            <a:ln w="50800">
              <a:solidFill>
                <a:srgbClr val="9D9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IE" sz="2000" b="1" dirty="0">
                  <a:solidFill>
                    <a:srgbClr val="FFFFFF"/>
                  </a:solidFill>
                  <a:latin typeface="Lato" panose="020F0502020204030203" pitchFamily="34" charset="0"/>
                  <a:sym typeface="Open Sans"/>
                </a:rPr>
                <a:t>A Public Service that: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  <a:defRPr/>
              </a:pPr>
              <a:r>
                <a:rPr lang="en-IE" sz="1200" b="1" dirty="0">
                  <a:solidFill>
                    <a:srgbClr val="FFFFFF"/>
                  </a:solidFill>
                  <a:latin typeface="Lato" panose="020F0502020204030203" pitchFamily="34" charset="0"/>
                  <a:sym typeface="Open Sans"/>
                </a:rPr>
                <a:t>Builds trust in public institutions   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  <a:defRPr/>
              </a:pPr>
              <a:r>
                <a:rPr lang="en-IE" sz="1200" b="1" dirty="0">
                  <a:solidFill>
                    <a:srgbClr val="FFFFFF"/>
                  </a:solidFill>
                  <a:latin typeface="Lato" panose="020F0502020204030203" pitchFamily="34" charset="0"/>
                  <a:sym typeface="Open Sans"/>
                </a:rPr>
                <a:t>Focuses on outcomes  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  <a:defRPr/>
              </a:pPr>
              <a:r>
                <a:rPr lang="en-IE" sz="1200" b="1" dirty="0">
                  <a:solidFill>
                    <a:srgbClr val="FFFFFF"/>
                  </a:solidFill>
                  <a:latin typeface="Lato" panose="020F0502020204030203" pitchFamily="34" charset="0"/>
                  <a:sym typeface="Open Sans"/>
                </a:rPr>
                <a:t>Delivers climate action and sustainability</a:t>
              </a:r>
              <a:endParaRPr lang="en-IE" sz="1200" dirty="0">
                <a:solidFill>
                  <a:srgbClr val="FFFFFF"/>
                </a:solidFill>
                <a:latin typeface="Lato" panose="020F0502020204030203" pitchFamily="34" charset="0"/>
                <a:sym typeface="Open San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69" y="78660"/>
            <a:ext cx="4791871" cy="67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8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/>
          <p:nvPr/>
        </p:nvSpPr>
        <p:spPr>
          <a:xfrm>
            <a:off x="298651" y="269475"/>
            <a:ext cx="11594800" cy="63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 defTabSz="1219215">
              <a:buClr>
                <a:srgbClr val="000000"/>
              </a:buClr>
            </a:pPr>
            <a:endParaRPr sz="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130" y="4445429"/>
            <a:ext cx="3627936" cy="162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6949" y="4445428"/>
            <a:ext cx="3627938" cy="162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130" y="2780458"/>
            <a:ext cx="3627936" cy="162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76" y="4445429"/>
            <a:ext cx="3627936" cy="162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568" y="2780458"/>
            <a:ext cx="3627938" cy="162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6990" y="2780458"/>
            <a:ext cx="3627936" cy="162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567" y="1115486"/>
            <a:ext cx="3627936" cy="162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7966828" y="5089584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End </a:t>
            </a:r>
            <a:endParaRPr sz="2134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of life </a:t>
            </a:r>
            <a:endParaRPr sz="22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7966966" y="3339559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Finding &amp; </a:t>
            </a:r>
            <a:endParaRPr sz="2134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losing a job</a:t>
            </a:r>
            <a:endParaRPr sz="22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4252056" y="1759678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Renting, Buying, </a:t>
            </a:r>
            <a:endParaRPr sz="2134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Moving House</a:t>
            </a:r>
            <a:endParaRPr sz="22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623916" y="3424614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215">
              <a:buClr>
                <a:srgbClr val="000000"/>
              </a:buClr>
            </a:pPr>
            <a:r>
              <a:rPr lang="en-GB" sz="2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Owning &amp; </a:t>
            </a:r>
            <a:endParaRPr sz="2400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algn="ctr" defTabSz="1219215">
              <a:buClr>
                <a:srgbClr val="000000"/>
              </a:buClr>
            </a:pPr>
            <a:r>
              <a:rPr lang="en-GB" sz="2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Driving a Car</a:t>
            </a:r>
            <a:endParaRPr sz="2534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4295420" y="5089568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Marriage/</a:t>
            </a:r>
            <a:endParaRPr sz="2134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Divorce</a:t>
            </a:r>
            <a:endParaRPr sz="22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4295448" y="3339544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Setting up a </a:t>
            </a:r>
            <a:endParaRPr sz="2134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Business</a:t>
            </a:r>
            <a:endParaRPr sz="22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624004" y="5089586"/>
            <a:ext cx="3628000" cy="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Moving to </a:t>
            </a:r>
            <a:endParaRPr sz="2134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algn="ctr" defTabSz="1219215">
              <a:buClr>
                <a:srgbClr val="000000"/>
              </a:buClr>
            </a:pPr>
            <a:r>
              <a:rPr lang="en-GB" sz="2134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Ireland</a:t>
            </a:r>
            <a:endParaRPr sz="22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596982" y="783826"/>
            <a:ext cx="3471600" cy="5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 defTabSz="1219215">
              <a:buClr>
                <a:srgbClr val="000000"/>
              </a:buClr>
            </a:pPr>
            <a:r>
              <a:rPr lang="en-GB" sz="4534" b="1" kern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Life Events</a:t>
            </a:r>
            <a:endParaRPr sz="4134" b="1" kern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4" name="Google Shape;254;p23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6718" y="1115518"/>
            <a:ext cx="3628168" cy="162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00" y="557227"/>
            <a:ext cx="11594702" cy="607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/>
        </p:nvSpPr>
        <p:spPr>
          <a:xfrm>
            <a:off x="7966718" y="1716502"/>
            <a:ext cx="36280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215">
              <a:buClr>
                <a:srgbClr val="000000"/>
              </a:buClr>
            </a:pPr>
            <a:r>
              <a:rPr lang="en-GB" sz="2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Having a baby &amp; </a:t>
            </a:r>
            <a:endParaRPr sz="2400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algn="ctr" defTabSz="1219215">
              <a:buClr>
                <a:srgbClr val="000000"/>
              </a:buClr>
            </a:pPr>
            <a:r>
              <a:rPr lang="en-GB" sz="2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early childhood</a:t>
            </a:r>
            <a:endParaRPr sz="2534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693788" y="1313651"/>
            <a:ext cx="3471600" cy="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215">
              <a:buClr>
                <a:srgbClr val="000000"/>
              </a:buClr>
            </a:pPr>
            <a:r>
              <a:rPr lang="en-GB" sz="1334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Life events refer to significant experiences or changes in an individual's life that can have a profound impact on their circumstances and/or well-being. These events often necessitate interactions with multiple services or agencies </a:t>
            </a:r>
            <a:endParaRPr sz="1334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877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480"/>
          <a:stretch/>
        </p:blipFill>
        <p:spPr>
          <a:xfrm>
            <a:off x="289560" y="163158"/>
            <a:ext cx="11902440" cy="62376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90" y="2690947"/>
            <a:ext cx="4160656" cy="37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/>
              <a:t>Life Events: Building Blocks Approach</a:t>
            </a:r>
            <a:endParaRPr lang="en-IE" sz="4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05521" y="1514123"/>
            <a:ext cx="10105586" cy="4708256"/>
            <a:chOff x="705521" y="1514123"/>
            <a:chExt cx="10105586" cy="4708256"/>
          </a:xfrm>
        </p:grpSpPr>
        <p:pic>
          <p:nvPicPr>
            <p:cNvPr id="10" name="Picture 9"/>
            <p:cNvPicPr/>
            <p:nvPr/>
          </p:nvPicPr>
          <p:blipFill rotWithShape="1">
            <a:blip r:embed="rId2"/>
            <a:srcRect l="39761" t="33879" r="38756" b="59820"/>
            <a:stretch/>
          </p:blipFill>
          <p:spPr bwMode="auto">
            <a:xfrm>
              <a:off x="705521" y="1514123"/>
              <a:ext cx="10105586" cy="7049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0"/>
            <p:cNvPicPr/>
            <p:nvPr/>
          </p:nvPicPr>
          <p:blipFill rotWithShape="1">
            <a:blip r:embed="rId2"/>
            <a:srcRect l="39761" t="46340" r="38756" b="16436"/>
            <a:stretch/>
          </p:blipFill>
          <p:spPr bwMode="auto">
            <a:xfrm>
              <a:off x="705521" y="2219092"/>
              <a:ext cx="10105586" cy="400328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425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249045" y="706580"/>
            <a:ext cx="1615707" cy="52370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658091" y="706580"/>
            <a:ext cx="1668086" cy="52370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3226" y="706580"/>
            <a:ext cx="1514427" cy="52370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4805184" y="706580"/>
            <a:ext cx="2111432" cy="52370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7" name="Rectangle 6"/>
          <p:cNvSpPr/>
          <p:nvPr/>
        </p:nvSpPr>
        <p:spPr>
          <a:xfrm>
            <a:off x="9368493" y="706580"/>
            <a:ext cx="1895252" cy="52370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" name="Rectangle 1"/>
          <p:cNvSpPr/>
          <p:nvPr/>
        </p:nvSpPr>
        <p:spPr>
          <a:xfrm>
            <a:off x="1801423" y="2105892"/>
            <a:ext cx="8333633" cy="102246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Service Provider - Storm </a:t>
            </a:r>
            <a:endParaRPr lang="en-IE" dirty="0"/>
          </a:p>
        </p:txBody>
      </p:sp>
      <p:sp>
        <p:nvSpPr>
          <p:cNvPr id="8" name="Rectangle 7"/>
          <p:cNvSpPr/>
          <p:nvPr/>
        </p:nvSpPr>
        <p:spPr>
          <a:xfrm>
            <a:off x="1801423" y="4583083"/>
            <a:ext cx="8333633" cy="102246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Service Provider - </a:t>
            </a:r>
            <a:r>
              <a:rPr lang="en-IE" dirty="0" err="1" smtClean="0"/>
              <a:t>Nearform</a:t>
            </a:r>
            <a:endParaRPr lang="en-IE" dirty="0"/>
          </a:p>
        </p:txBody>
      </p:sp>
      <p:sp>
        <p:nvSpPr>
          <p:cNvPr id="9" name="Rectangle 8"/>
          <p:cNvSpPr/>
          <p:nvPr/>
        </p:nvSpPr>
        <p:spPr>
          <a:xfrm>
            <a:off x="1801423" y="3344487"/>
            <a:ext cx="8333633" cy="10224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Service Provider- Global Logic</a:t>
            </a:r>
            <a:endParaRPr lang="en-IE" dirty="0"/>
          </a:p>
        </p:txBody>
      </p:sp>
      <p:sp>
        <p:nvSpPr>
          <p:cNvPr id="3" name="TextBox 2"/>
          <p:cNvSpPr txBox="1"/>
          <p:nvPr/>
        </p:nvSpPr>
        <p:spPr>
          <a:xfrm>
            <a:off x="1162396" y="1064514"/>
            <a:ext cx="116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/>
                </a:solidFill>
              </a:rPr>
              <a:t>Policy &amp; </a:t>
            </a:r>
            <a:br>
              <a:rPr lang="en-IE" dirty="0" smtClean="0">
                <a:solidFill>
                  <a:schemeClr val="bg1"/>
                </a:solidFill>
              </a:rPr>
            </a:br>
            <a:r>
              <a:rPr lang="en-IE" dirty="0" smtClean="0">
                <a:solidFill>
                  <a:schemeClr val="bg1"/>
                </a:solidFill>
              </a:rPr>
              <a:t>Analysis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8461" y="1059705"/>
            <a:ext cx="116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/>
                </a:solidFill>
              </a:rPr>
              <a:t>Design &amp; Content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7613" y="1080539"/>
            <a:ext cx="157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/>
                </a:solidFill>
              </a:rPr>
              <a:t>Applications &amp; Architecture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84327" y="1080538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/>
                </a:solidFill>
              </a:rPr>
              <a:t>Operations 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4147" y="1080538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/>
                </a:solidFill>
              </a:rPr>
              <a:t>Assurance 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732" y="3483939"/>
            <a:ext cx="3057525" cy="743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53" y="2213662"/>
            <a:ext cx="2237547" cy="8069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517" y="4655590"/>
            <a:ext cx="2873512" cy="9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0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05522" y="371123"/>
            <a:ext cx="9641637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-90" baseline="0">
                <a:ln>
                  <a:noFill/>
                </a:ln>
                <a:solidFill>
                  <a:srgbClr val="004D44"/>
                </a:solidFill>
                <a:uFillTx/>
                <a:latin typeface="+mn-lt"/>
                <a:ea typeface="Open Sans"/>
                <a:cs typeface="Open Sans"/>
                <a:sym typeface="Open Sans"/>
              </a:defRPr>
            </a:lvl1pPr>
            <a:lvl2pPr marL="0" marR="0" indent="1143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4400" kern="0" dirty="0" smtClean="0"/>
              <a:t>Design: Design System</a:t>
            </a:r>
            <a:endParaRPr lang="en-IE" sz="440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22" y="1371600"/>
            <a:ext cx="9988223" cy="48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9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314334"/>
            <a:ext cx="10194798" cy="5384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0" y="149546"/>
            <a:ext cx="11138357" cy="13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4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Gov.ie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52" y="1281120"/>
            <a:ext cx="5681663" cy="3971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3066" y="2424120"/>
            <a:ext cx="6838950" cy="4090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669" y="3083770"/>
            <a:ext cx="5978782" cy="343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875" y="352963"/>
            <a:ext cx="3349896" cy="1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3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000" dirty="0" err="1"/>
              <a:t>MyGovID</a:t>
            </a:r>
            <a:endParaRPr lang="en-IE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377353"/>
            <a:ext cx="7423265" cy="4874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67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55" y="1173651"/>
            <a:ext cx="10290940" cy="483454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5522" y="371123"/>
            <a:ext cx="9641637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-90" baseline="0">
                <a:ln>
                  <a:noFill/>
                </a:ln>
                <a:solidFill>
                  <a:srgbClr val="004D44"/>
                </a:solidFill>
                <a:uFillTx/>
                <a:latin typeface="+mn-lt"/>
                <a:ea typeface="Open Sans"/>
                <a:cs typeface="Open Sans"/>
                <a:sym typeface="Open Sans"/>
              </a:defRPr>
            </a:lvl1pPr>
            <a:lvl2pPr marL="0" marR="0" indent="1143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4400" kern="0" dirty="0" err="1" smtClean="0"/>
              <a:t>FormsIE</a:t>
            </a:r>
            <a:r>
              <a:rPr lang="en-GB" sz="4400" kern="0" dirty="0" smtClean="0"/>
              <a:t> : Data Collection</a:t>
            </a:r>
            <a:endParaRPr lang="en-IE" sz="44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8" t="9295" r="29482"/>
          <a:stretch/>
        </p:blipFill>
        <p:spPr>
          <a:xfrm>
            <a:off x="8414950" y="2052662"/>
            <a:ext cx="3509491" cy="4604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67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90899" y="1136178"/>
            <a:ext cx="1123950" cy="247650"/>
          </a:xfrm>
          <a:prstGeom prst="rect">
            <a:avLst/>
          </a:prstGeom>
          <a:solidFill>
            <a:srgbClr val="004D4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39125" y="3257550"/>
            <a:ext cx="1123950" cy="247650"/>
          </a:xfrm>
          <a:prstGeom prst="rect">
            <a:avLst/>
          </a:prstGeom>
          <a:solidFill>
            <a:srgbClr val="004D4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05522" y="371123"/>
            <a:ext cx="9641637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-90" baseline="0">
                <a:ln>
                  <a:noFill/>
                </a:ln>
                <a:solidFill>
                  <a:srgbClr val="004D44"/>
                </a:solidFill>
                <a:uFillTx/>
                <a:latin typeface="+mn-lt"/>
                <a:ea typeface="Open Sans"/>
                <a:cs typeface="Open Sans"/>
                <a:sym typeface="Open Sans"/>
              </a:defRPr>
            </a:lvl1pPr>
            <a:lvl2pPr marL="0" marR="0" indent="1143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4400" kern="0" dirty="0" smtClean="0"/>
              <a:t>Payments: Collect &amp; Manage</a:t>
            </a:r>
            <a:endParaRPr lang="en-IE" sz="440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4551"/>
          <a:stretch/>
        </p:blipFill>
        <p:spPr>
          <a:xfrm>
            <a:off x="557740" y="1260003"/>
            <a:ext cx="9092969" cy="50778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5" b="39170"/>
          <a:stretch/>
        </p:blipFill>
        <p:spPr>
          <a:xfrm>
            <a:off x="6450768" y="3257550"/>
            <a:ext cx="5506695" cy="2933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702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05522" y="371123"/>
            <a:ext cx="9641637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0" marR="0" indent="0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-90" baseline="0">
                <a:ln>
                  <a:noFill/>
                </a:ln>
                <a:solidFill>
                  <a:srgbClr val="004D44"/>
                </a:solidFill>
                <a:uFillTx/>
                <a:latin typeface="+mn-lt"/>
                <a:ea typeface="Open Sans"/>
                <a:cs typeface="Open Sans"/>
                <a:sym typeface="Open Sans"/>
              </a:defRPr>
            </a:lvl1pPr>
            <a:lvl2pPr marL="0" marR="0" indent="1143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4400" kern="0" dirty="0" smtClean="0"/>
              <a:t>Messaging: Notifications – </a:t>
            </a:r>
            <a:r>
              <a:rPr lang="en-GB" sz="4400" kern="0" dirty="0" err="1" smtClean="0"/>
              <a:t>eMail</a:t>
            </a:r>
            <a:r>
              <a:rPr lang="en-GB" sz="4400" kern="0" dirty="0" smtClean="0"/>
              <a:t>/ SMS</a:t>
            </a:r>
            <a:endParaRPr lang="en-IE" sz="4400" kern="0" dirty="0"/>
          </a:p>
        </p:txBody>
      </p:sp>
      <p:sp>
        <p:nvSpPr>
          <p:cNvPr id="3" name="AutoShape 2" descr="Event log record.png"/>
          <p:cNvSpPr>
            <a:spLocks noChangeAspect="1" noChangeArrowheads="1"/>
          </p:cNvSpPr>
          <p:nvPr/>
        </p:nvSpPr>
        <p:spPr bwMode="auto">
          <a:xfrm>
            <a:off x="155575" y="-144463"/>
            <a:ext cx="232352" cy="23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11" y="1182521"/>
            <a:ext cx="7262462" cy="55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1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05522" y="371123"/>
            <a:ext cx="9641637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-90" baseline="0">
                <a:ln>
                  <a:noFill/>
                </a:ln>
                <a:solidFill>
                  <a:srgbClr val="004D44"/>
                </a:solidFill>
                <a:uFillTx/>
                <a:latin typeface="+mn-lt"/>
                <a:ea typeface="Open Sans"/>
                <a:cs typeface="Open Sans"/>
                <a:sym typeface="Open Sans"/>
              </a:defRPr>
            </a:lvl1pPr>
            <a:lvl2pPr marL="0" marR="0" indent="1143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50" b="1" i="0" u="none" strike="noStrike" cap="all" spc="257" baseline="0">
                <a:ln>
                  <a:noFill/>
                </a:ln>
                <a:solidFill>
                  <a:srgbClr val="9B895A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4400" kern="0" dirty="0" err="1" smtClean="0"/>
              <a:t>eCase</a:t>
            </a:r>
            <a:r>
              <a:rPr lang="en-GB" sz="4400" kern="0" dirty="0" smtClean="0"/>
              <a:t>: Case Management</a:t>
            </a:r>
            <a:endParaRPr lang="en-IE" sz="440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43" y="1109467"/>
            <a:ext cx="7706555" cy="51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000" dirty="0" smtClean="0"/>
              <a:t>Information Mediator  &amp; APIs</a:t>
            </a:r>
            <a:endParaRPr lang="en-IE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223963"/>
            <a:ext cx="7213878" cy="5043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1533"/>
          <a:stretch/>
        </p:blipFill>
        <p:spPr>
          <a:xfrm>
            <a:off x="7552016" y="2378428"/>
            <a:ext cx="4095750" cy="4200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74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000" dirty="0" smtClean="0"/>
              <a:t>Analytics &amp; Business Intelligence</a:t>
            </a:r>
            <a:endParaRPr lang="en-IE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AutoShape 2" descr="https://devopscube.com/wp-content/uploads/2018/09/prometheus-grafan-dashboard-1160x68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1217829"/>
            <a:ext cx="8459699" cy="49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726" y="1320800"/>
            <a:ext cx="9885112" cy="498856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5E5E5E"/>
                </a:solidFill>
              </a:rPr>
              <a:t>		</a:t>
            </a: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371348" y="459154"/>
            <a:ext cx="10234490" cy="1439985"/>
          </a:xfrm>
          <a:prstGeom prst="rect">
            <a:avLst/>
          </a:prstGeom>
        </p:spPr>
        <p:txBody>
          <a:bodyPr vert="horz" lIns="45720" tIns="22860" rIns="45720" bIns="22860" numCol="1" spcCol="1039079" rtlCol="0">
            <a:noAutofit/>
          </a:bodyPr>
          <a:lstStyle>
            <a:lvl1pPr marL="0" marR="0" indent="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0" b="0" i="0" u="none" strike="noStrike" cap="none" spc="-85" baseline="0">
                <a:ln>
                  <a:noFill/>
                </a:ln>
                <a:solidFill>
                  <a:srgbClr val="004D44"/>
                </a:solidFill>
                <a:uFillTx/>
                <a:latin typeface="+mn-lt"/>
                <a:ea typeface="Calibri" charset="0"/>
                <a:cs typeface="Calibri" charset="0"/>
                <a:sym typeface="Open Sans"/>
              </a:defRPr>
            </a:lvl1pPr>
            <a:lvl2pPr marL="0" marR="0" indent="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Tx/>
              <a:buFont typeface="Arial" charset="0"/>
              <a:buNone/>
              <a:tabLst/>
              <a:defRPr sz="4400" b="0" i="0" u="none" strike="noStrike" cap="none" spc="-85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2pPr>
            <a:lvl3pPr marL="1219200" marR="0" indent="-60960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Font typeface=".AppleSystemUIFont" charset="-120"/>
              <a:buChar char="—"/>
              <a:tabLst/>
              <a:defRPr sz="4400" b="0" i="1" u="none" strike="noStrike" cap="none" spc="-150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3pPr>
            <a:lvl4pPr marL="1828800" marR="0" indent="-60960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3BE41"/>
              </a:buClr>
              <a:buSzPct val="100000"/>
              <a:buFont typeface=".AppleSystemUIFont" charset="-120"/>
              <a:buChar char="—"/>
              <a:tabLst/>
              <a:defRPr sz="4400" b="0" i="0" u="none" strike="noStrike" cap="none" spc="-150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4pPr>
            <a:lvl5pPr marL="2413000" marR="0" indent="-60960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ct val="100000"/>
              <a:buFont typeface=".AppleSystemUIFont" charset="-120"/>
              <a:buChar char="–"/>
              <a:tabLst/>
              <a:defRPr sz="4400" b="0" i="1" u="none" strike="noStrike" cap="none" spc="-150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5pPr>
            <a:lvl6pPr marL="0" marR="0" indent="11430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13716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16002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18288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IE" sz="4000" b="1" dirty="0" smtClean="0"/>
              <a:t>AI Projects &amp; Open Framework </a:t>
            </a:r>
            <a:endParaRPr lang="en-IE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80" y="1481981"/>
            <a:ext cx="8117146" cy="38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9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One Story…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459346"/>
            <a:ext cx="3344733" cy="4355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873" y="1459345"/>
            <a:ext cx="3260802" cy="43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9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371348" y="459154"/>
            <a:ext cx="11287252" cy="1439985"/>
          </a:xfrm>
          <a:prstGeom prst="rect">
            <a:avLst/>
          </a:prstGeom>
        </p:spPr>
        <p:txBody>
          <a:bodyPr vert="horz" lIns="45720" tIns="22860" rIns="45720" bIns="22860" numCol="1" spcCol="1039079" rtlCol="0">
            <a:noAutofit/>
          </a:bodyPr>
          <a:lstStyle>
            <a:lvl1pPr marL="0" marR="0" indent="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0" b="0" i="0" u="none" strike="noStrike" cap="none" spc="-85" baseline="0">
                <a:ln>
                  <a:noFill/>
                </a:ln>
                <a:solidFill>
                  <a:srgbClr val="004D44"/>
                </a:solidFill>
                <a:uFillTx/>
                <a:latin typeface="+mn-lt"/>
                <a:ea typeface="Calibri" charset="0"/>
                <a:cs typeface="Calibri" charset="0"/>
                <a:sym typeface="Open Sans"/>
              </a:defRPr>
            </a:lvl1pPr>
            <a:lvl2pPr marL="0" marR="0" indent="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Tx/>
              <a:buFont typeface="Arial" charset="0"/>
              <a:buNone/>
              <a:tabLst/>
              <a:defRPr sz="4400" b="0" i="0" u="none" strike="noStrike" cap="none" spc="-85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2pPr>
            <a:lvl3pPr marL="1219200" marR="0" indent="-60960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Font typeface=".AppleSystemUIFont" charset="-120"/>
              <a:buChar char="—"/>
              <a:tabLst/>
              <a:defRPr sz="4400" b="0" i="1" u="none" strike="noStrike" cap="none" spc="-150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3pPr>
            <a:lvl4pPr marL="1828800" marR="0" indent="-60960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3BE41"/>
              </a:buClr>
              <a:buSzPct val="100000"/>
              <a:buFont typeface=".AppleSystemUIFont" charset="-120"/>
              <a:buChar char="—"/>
              <a:tabLst/>
              <a:defRPr sz="4400" b="0" i="0" u="none" strike="noStrike" cap="none" spc="-150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4pPr>
            <a:lvl5pPr marL="2413000" marR="0" indent="-60960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ct val="100000"/>
              <a:buFont typeface=".AppleSystemUIFont" charset="-120"/>
              <a:buChar char="–"/>
              <a:tabLst/>
              <a:defRPr sz="4400" b="0" i="1" u="none" strike="noStrike" cap="none" spc="-150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5pPr>
            <a:lvl6pPr marL="0" marR="0" indent="11430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13716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16002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18288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IE" sz="4000" b="1" dirty="0" smtClean="0"/>
              <a:t>Applications</a:t>
            </a:r>
            <a:r>
              <a:rPr lang="en-IE" sz="4000" b="1" dirty="0"/>
              <a:t>: </a:t>
            </a:r>
            <a:r>
              <a:rPr lang="en-IE" sz="4000" b="1" dirty="0" smtClean="0"/>
              <a:t>Federation: Building Blocks</a:t>
            </a:r>
            <a:endParaRPr lang="en-IE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80" y="1327375"/>
            <a:ext cx="7663768" cy="52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333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523253" y="429337"/>
            <a:ext cx="10694503" cy="972081"/>
          </a:xfrm>
          <a:prstGeom prst="rect">
            <a:avLst/>
          </a:prstGeom>
        </p:spPr>
        <p:txBody>
          <a:bodyPr vert="horz" lIns="45720" tIns="22860" rIns="45720" bIns="22860" numCol="1" spcCol="1039079" rtlCol="0">
            <a:noAutofit/>
          </a:bodyPr>
          <a:lstStyle>
            <a:lvl1pPr marL="0" marR="0" indent="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0" b="0" i="0" u="none" strike="noStrike" cap="none" spc="-85" baseline="0">
                <a:ln>
                  <a:noFill/>
                </a:ln>
                <a:solidFill>
                  <a:srgbClr val="004D44"/>
                </a:solidFill>
                <a:uFillTx/>
                <a:latin typeface="+mn-lt"/>
                <a:ea typeface="Calibri" charset="0"/>
                <a:cs typeface="Calibri" charset="0"/>
                <a:sym typeface="Open Sans"/>
              </a:defRPr>
            </a:lvl1pPr>
            <a:lvl2pPr marL="0" marR="0" indent="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Tx/>
              <a:buFont typeface="Arial" charset="0"/>
              <a:buNone/>
              <a:tabLst/>
              <a:defRPr sz="4400" b="0" i="0" u="none" strike="noStrike" cap="none" spc="-85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2pPr>
            <a:lvl3pPr marL="1219200" marR="0" indent="-60960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Font typeface=".AppleSystemUIFont" charset="-120"/>
              <a:buChar char="—"/>
              <a:tabLst/>
              <a:defRPr sz="4400" b="0" i="1" u="none" strike="noStrike" cap="none" spc="-150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3pPr>
            <a:lvl4pPr marL="1828800" marR="0" indent="-60960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3BE41"/>
              </a:buClr>
              <a:buSzPct val="100000"/>
              <a:buFont typeface=".AppleSystemUIFont" charset="-120"/>
              <a:buChar char="—"/>
              <a:tabLst/>
              <a:defRPr sz="4400" b="0" i="0" u="none" strike="noStrike" cap="none" spc="-150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4pPr>
            <a:lvl5pPr marL="2413000" marR="0" indent="-609600" algn="l" defTabSz="8255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ct val="100000"/>
              <a:buFont typeface=".AppleSystemUIFont" charset="-120"/>
              <a:buChar char="–"/>
              <a:tabLst/>
              <a:defRPr sz="4400" b="0" i="1" u="none" strike="noStrike" cap="none" spc="-150" baseline="0">
                <a:ln>
                  <a:noFill/>
                </a:ln>
                <a:solidFill>
                  <a:srgbClr val="5E5E5E"/>
                </a:solidFill>
                <a:uFillTx/>
                <a:latin typeface="+mn-lt"/>
                <a:ea typeface="Calibri Light" charset="0"/>
                <a:cs typeface="Calibri Light" charset="0"/>
                <a:sym typeface="Open Sans"/>
              </a:defRPr>
            </a:lvl5pPr>
            <a:lvl6pPr marL="0" marR="0" indent="11430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13716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16002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182880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00" b="0" i="0" u="none" strike="noStrike" cap="none" spc="-206" baseline="0">
                <a:ln>
                  <a:noFill/>
                </a:ln>
                <a:solidFill>
                  <a:srgbClr val="004E46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IE" sz="4000" b="1" dirty="0" smtClean="0"/>
              <a:t>Architecture: Vendor Neutral: </a:t>
            </a:r>
            <a:r>
              <a:rPr lang="en-IE" sz="4000" b="1" dirty="0" err="1" smtClean="0"/>
              <a:t>InfraStructure</a:t>
            </a:r>
            <a:endParaRPr lang="en-IE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3" y="1511577"/>
            <a:ext cx="113442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90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4400" dirty="0" smtClean="0"/>
              <a:t>Digital Wallet: Credentials </a:t>
            </a:r>
            <a:r>
              <a:rPr lang="en-IE" sz="4400" dirty="0"/>
              <a:t>&amp;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837" y="1497689"/>
            <a:ext cx="2493216" cy="5135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676" y="1475628"/>
            <a:ext cx="2798572" cy="5180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872" y="1475628"/>
            <a:ext cx="2798573" cy="5243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10" y="1385490"/>
            <a:ext cx="2577915" cy="533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211" b="9247"/>
          <a:stretch/>
        </p:blipFill>
        <p:spPr>
          <a:xfrm>
            <a:off x="3092917" y="365124"/>
            <a:ext cx="5925955" cy="6266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49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96900" y="471656"/>
            <a:ext cx="946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Challenges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549" y="1463290"/>
            <a:ext cx="6712203" cy="47892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703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" b="3765"/>
          <a:stretch/>
        </p:blipFill>
        <p:spPr>
          <a:xfrm>
            <a:off x="2725469" y="1808881"/>
            <a:ext cx="8510188" cy="3887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596900" y="471656"/>
            <a:ext cx="946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b="1" dirty="0" smtClean="0">
                <a:solidFill>
                  <a:schemeClr val="accent6">
                    <a:lumMod val="50000"/>
                  </a:schemeClr>
                </a:solidFill>
              </a:rPr>
              <a:t>Opportunity</a:t>
            </a:r>
            <a:endParaRPr lang="en-IE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47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l="2168" r="3545"/>
          <a:stretch/>
        </p:blipFill>
        <p:spPr>
          <a:xfrm>
            <a:off x="253465" y="2077998"/>
            <a:ext cx="5352205" cy="402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65" y="39899"/>
            <a:ext cx="5255759" cy="18762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019" y="2077999"/>
            <a:ext cx="5779509" cy="40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434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108" y="2542903"/>
            <a:ext cx="9448515" cy="1452451"/>
          </a:xfrm>
        </p:spPr>
        <p:txBody>
          <a:bodyPr/>
          <a:lstStyle/>
          <a:p>
            <a:r>
              <a:rPr lang="en-IE" dirty="0" smtClean="0"/>
              <a:t>Thank you	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3178188" y="4515988"/>
            <a:ext cx="4729195" cy="1503400"/>
          </a:xfrm>
        </p:spPr>
        <p:txBody>
          <a:bodyPr/>
          <a:lstStyle/>
          <a:p>
            <a:r>
              <a:rPr lang="en-IE" dirty="0" smtClean="0"/>
              <a:t>Tony Shannon</a:t>
            </a:r>
          </a:p>
          <a:p>
            <a:r>
              <a:rPr lang="en-IE" dirty="0" smtClean="0"/>
              <a:t>Head of Digital Services</a:t>
            </a:r>
          </a:p>
          <a:p>
            <a:r>
              <a:rPr lang="en-IE" dirty="0" smtClean="0"/>
              <a:t>Office of Government Chief Information Officer</a:t>
            </a:r>
          </a:p>
          <a:p>
            <a:r>
              <a:rPr lang="en-IE" dirty="0" smtClean="0"/>
              <a:t>Government of Ireland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76" y="423145"/>
            <a:ext cx="5255207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37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9" y="249344"/>
            <a:ext cx="10468504" cy="58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833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Another Story…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4035"/>
            <a:ext cx="3708585" cy="37013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28" y="1893506"/>
            <a:ext cx="5177629" cy="362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35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75" y="1376566"/>
            <a:ext cx="8593111" cy="495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Open Source Maturity Levels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3908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480"/>
          <a:stretch/>
        </p:blipFill>
        <p:spPr>
          <a:xfrm>
            <a:off x="289560" y="163158"/>
            <a:ext cx="11902440" cy="62376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90" y="2690947"/>
            <a:ext cx="4160656" cy="37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7" descr="http://www.netcreditunion.org/wp-content/uploads/2014/02/credit-score-rating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9367" y="228601"/>
            <a:ext cx="5921200" cy="25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67" y="2743000"/>
            <a:ext cx="5140967" cy="383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7"/>
          <p:cNvPicPr preferRelativeResize="0"/>
          <p:nvPr/>
        </p:nvPicPr>
        <p:blipFill rotWithShape="1">
          <a:blip r:embed="rId5">
            <a:alphaModFix/>
          </a:blip>
          <a:srcRect l="17784" t="14173" r="34254" b="7345"/>
          <a:stretch/>
        </p:blipFill>
        <p:spPr>
          <a:xfrm>
            <a:off x="5689600" y="2743200"/>
            <a:ext cx="5628800" cy="388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83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3052" y="2598809"/>
            <a:ext cx="875200" cy="8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3263" y="2198209"/>
            <a:ext cx="1539200" cy="15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7435" y="2141736"/>
            <a:ext cx="1652400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94080" y="2214792"/>
            <a:ext cx="1579200" cy="15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6739" y="2638795"/>
            <a:ext cx="875200" cy="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0"/>
          <p:cNvSpPr/>
          <p:nvPr/>
        </p:nvSpPr>
        <p:spPr>
          <a:xfrm>
            <a:off x="527043" y="4071617"/>
            <a:ext cx="2613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" sz="2933">
                <a:solidFill>
                  <a:srgbClr val="6CC24A"/>
                </a:solidFill>
              </a:rPr>
              <a:t>User Interface</a:t>
            </a:r>
            <a:endParaRPr sz="2933">
              <a:solidFill>
                <a:srgbClr val="6CC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0"/>
          <p:cNvSpPr/>
          <p:nvPr/>
        </p:nvSpPr>
        <p:spPr>
          <a:xfrm>
            <a:off x="4443585" y="4071617"/>
            <a:ext cx="33048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" sz="2933">
                <a:solidFill>
                  <a:srgbClr val="6CC24A"/>
                </a:solidFill>
              </a:rPr>
              <a:t>Health Information Exchange</a:t>
            </a:r>
            <a:endParaRPr sz="2933">
              <a:solidFill>
                <a:srgbClr val="6CC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0"/>
          <p:cNvSpPr/>
          <p:nvPr/>
        </p:nvSpPr>
        <p:spPr>
          <a:xfrm>
            <a:off x="8017667" y="4071633"/>
            <a:ext cx="35320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" sz="2933">
                <a:solidFill>
                  <a:srgbClr val="6CC24A"/>
                </a:solidFill>
              </a:rPr>
              <a:t>Clinical Data Repository</a:t>
            </a:r>
            <a:endParaRPr sz="2933">
              <a:solidFill>
                <a:srgbClr val="6CC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0"/>
          <p:cNvSpPr txBox="1"/>
          <p:nvPr/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6CC24A"/>
              </a:buClr>
            </a:pPr>
            <a:endParaRPr sz="117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0"/>
          <p:cNvSpPr/>
          <p:nvPr/>
        </p:nvSpPr>
        <p:spPr>
          <a:xfrm rot="5400000">
            <a:off x="10514613" y="3787189"/>
            <a:ext cx="30780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6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Icons designed by Freepik.com</a:t>
            </a:r>
            <a:endParaRPr sz="2400">
              <a:solidFill>
                <a:srgbClr val="CCCCCC"/>
              </a:solidFill>
            </a:endParaRPr>
          </a:p>
        </p:txBody>
      </p:sp>
      <p:pic>
        <p:nvPicPr>
          <p:cNvPr id="428" name="Google Shape;42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2804" y="-37366"/>
            <a:ext cx="4220112" cy="230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0"/>
          <p:cNvPicPr preferRelativeResize="0"/>
          <p:nvPr/>
        </p:nvPicPr>
        <p:blipFill rotWithShape="1">
          <a:blip r:embed="rId8">
            <a:alphaModFix/>
          </a:blip>
          <a:srcRect l="28030" t="31976" r="27019" b="44843"/>
          <a:stretch/>
        </p:blipFill>
        <p:spPr>
          <a:xfrm>
            <a:off x="325017" y="5503593"/>
            <a:ext cx="3017232" cy="8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4600" y="5637686"/>
            <a:ext cx="2613200" cy="69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00166" y="5268002"/>
            <a:ext cx="2077300" cy="11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467" y="6511034"/>
            <a:ext cx="254468" cy="25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0"/>
          <p:cNvSpPr txBox="1"/>
          <p:nvPr/>
        </p:nvSpPr>
        <p:spPr>
          <a:xfrm>
            <a:off x="505933" y="6383500"/>
            <a:ext cx="33036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>
                <a:solidFill>
                  <a:srgbClr val="EFEFEF"/>
                </a:solidFill>
              </a:rPr>
              <a:t>Ripple Foundation C.I.C Ltd</a:t>
            </a:r>
            <a:endParaRPr sz="1333">
              <a:solidFill>
                <a:srgbClr val="EFEFEF"/>
              </a:solidFill>
            </a:endParaRPr>
          </a:p>
        </p:txBody>
      </p:sp>
      <p:sp>
        <p:nvSpPr>
          <p:cNvPr id="434" name="Google Shape;434;p70"/>
          <p:cNvSpPr txBox="1"/>
          <p:nvPr/>
        </p:nvSpPr>
        <p:spPr>
          <a:xfrm>
            <a:off x="4444200" y="6447267"/>
            <a:ext cx="33036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solidFill>
                  <a:srgbClr val="EFEFEF"/>
                </a:solidFill>
              </a:rPr>
              <a:t>Private &amp; Confidential</a:t>
            </a:r>
            <a:endParaRPr sz="1333"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01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8" y="3143559"/>
            <a:ext cx="4243386" cy="30772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7" y="159204"/>
            <a:ext cx="2199852" cy="2425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354" y="159204"/>
            <a:ext cx="6714708" cy="66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2201" cy="1325563"/>
          </a:xfrm>
        </p:spPr>
        <p:txBody>
          <a:bodyPr/>
          <a:lstStyle/>
          <a:p>
            <a:r>
              <a:rPr lang="en-IE" dirty="0"/>
              <a:t>21st Century </a:t>
            </a:r>
            <a:r>
              <a:rPr lang="en-IE" dirty="0" err="1"/>
              <a:t>SocioEconomics</a:t>
            </a:r>
            <a:endParaRPr lang="en-IE" dirty="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20" y="1371600"/>
            <a:ext cx="9804400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498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33" y="457184"/>
            <a:ext cx="11325593" cy="6042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0"/>
            <a:ext cx="1550987" cy="1193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5511349"/>
            <a:ext cx="1244780" cy="12101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646" y="5054014"/>
            <a:ext cx="3494311" cy="21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rd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Govt_PPT-Template" id="{59814D09-0D4A-8243-A7F0-5619465F31BE}" vid="{45760272-7AA8-7F4D-927C-5750A6474297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Standard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AA61F858-6FD7-C447-8CA6-4259E4C027CC}" vid="{E70066D7-52B5-2D45-83E4-0C4FB1CC20C2}"/>
    </a:ext>
  </a:extLst>
</a:theme>
</file>

<file path=ppt/theme/theme6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Standard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DPER Presentation Template" id="{9A326845-2641-4D86-929A-1B5987105DB4}" vid="{7FDFBC33-ADFB-40E3-84B3-24A81FAF33D2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13921</TotalTime>
  <Words>359</Words>
  <Application>Microsoft Office PowerPoint</Application>
  <PresentationFormat>Widescreen</PresentationFormat>
  <Paragraphs>83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8" baseType="lpstr">
      <vt:lpstr>.AppleSystemUIFont</vt:lpstr>
      <vt:lpstr>Arial</vt:lpstr>
      <vt:lpstr>Calibri</vt:lpstr>
      <vt:lpstr>Calibri Light</vt:lpstr>
      <vt:lpstr>Georgia</vt:lpstr>
      <vt:lpstr>Helvetica Neue Medium</vt:lpstr>
      <vt:lpstr>Lato</vt:lpstr>
      <vt:lpstr>Open Sans</vt:lpstr>
      <vt:lpstr>Open Sans Light</vt:lpstr>
      <vt:lpstr>Ubuntu</vt:lpstr>
      <vt:lpstr>Office Theme</vt:lpstr>
      <vt:lpstr>Standard</vt:lpstr>
      <vt:lpstr>Simple Light</vt:lpstr>
      <vt:lpstr>2_Office Theme</vt:lpstr>
      <vt:lpstr>1_Standard</vt:lpstr>
      <vt:lpstr>1_Simple Light</vt:lpstr>
      <vt:lpstr>2_Standard</vt:lpstr>
      <vt:lpstr>Better Public Services Towards Wellbeing with Digital Public Infrastructure  (aka Open Source Building Blocks for Government) </vt:lpstr>
      <vt:lpstr>PowerPoint Presentation</vt:lpstr>
      <vt:lpstr>One Story…</vt:lpstr>
      <vt:lpstr>Another Story…</vt:lpstr>
      <vt:lpstr>PowerPoint Presentation</vt:lpstr>
      <vt:lpstr>PowerPoint Presentation</vt:lpstr>
      <vt:lpstr>PowerPoint Presentation</vt:lpstr>
      <vt:lpstr>21st Century SocioEconomics</vt:lpstr>
      <vt:lpstr>PowerPoint Presentation</vt:lpstr>
      <vt:lpstr>PowerPoint Presentation</vt:lpstr>
      <vt:lpstr>Components in the Commons</vt:lpstr>
      <vt:lpstr>Towards 2030: Decade of Digital &amp; Green</vt:lpstr>
      <vt:lpstr>PowerPoint Presentation</vt:lpstr>
      <vt:lpstr>PowerPoint Presentation</vt:lpstr>
      <vt:lpstr>PowerPoint Presentation</vt:lpstr>
      <vt:lpstr>PowerPoint Presentation</vt:lpstr>
      <vt:lpstr>Life Events: Building Blocks Approach</vt:lpstr>
      <vt:lpstr>PowerPoint Presentation</vt:lpstr>
      <vt:lpstr>PowerPoint Presentation</vt:lpstr>
      <vt:lpstr>PowerPoint Presentation</vt:lpstr>
      <vt:lpstr>Gov.ie</vt:lpstr>
      <vt:lpstr>MyGovID</vt:lpstr>
      <vt:lpstr>PowerPoint Presentation</vt:lpstr>
      <vt:lpstr>PowerPoint Presentation</vt:lpstr>
      <vt:lpstr>PowerPoint Presentation</vt:lpstr>
      <vt:lpstr>PowerPoint Presentation</vt:lpstr>
      <vt:lpstr>Information Mediator  &amp; APIs</vt:lpstr>
      <vt:lpstr>Analytics &amp; Business Intelligence</vt:lpstr>
      <vt:lpstr>PowerPoint Presentation</vt:lpstr>
      <vt:lpstr>PowerPoint Presentation</vt:lpstr>
      <vt:lpstr>PowerPoint Presentation</vt:lpstr>
      <vt:lpstr>Digital Wallet: Credentials &amp;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  <vt:lpstr>PowerPoint Presentation</vt:lpstr>
      <vt:lpstr>Open Source Maturity Levels</vt:lpstr>
      <vt:lpstr>PowerPoint Presentation</vt:lpstr>
    </vt:vector>
  </TitlesOfParts>
  <Company>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Shannon (OGCIO)</dc:creator>
  <cp:lastModifiedBy>Tony Shannon (OGCIO)</cp:lastModifiedBy>
  <cp:revision>233</cp:revision>
  <cp:lastPrinted>2024-04-10T12:10:59Z</cp:lastPrinted>
  <dcterms:created xsi:type="dcterms:W3CDTF">2021-09-27T08:32:29Z</dcterms:created>
  <dcterms:modified xsi:type="dcterms:W3CDTF">2025-02-07T13:07:44Z</dcterms:modified>
</cp:coreProperties>
</file>